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7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91" autoAdjust="0"/>
  </p:normalViewPr>
  <p:slideViewPr>
    <p:cSldViewPr>
      <p:cViewPr varScale="1">
        <p:scale>
          <a:sx n="94" d="100"/>
          <a:sy n="94" d="100"/>
        </p:scale>
        <p:origin x="-2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6124"/>
            <a:ext cx="6400800" cy="23526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9" descr="NETMAR_Logo_200X150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0270" y="6186488"/>
            <a:ext cx="787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6799" y="6249988"/>
            <a:ext cx="4826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0471" y="6175375"/>
            <a:ext cx="4683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os_logo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72330" y="6309320"/>
            <a:ext cx="1481949" cy="548680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428596" y="2928934"/>
            <a:ext cx="8442325" cy="182584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48" y="6215082"/>
            <a:ext cx="433388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85720" y="1428736"/>
            <a:ext cx="8442325" cy="182584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8" name="Picture 9" descr="NETMAR_Logo_200X150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0270" y="6186488"/>
            <a:ext cx="787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6799" y="6249988"/>
            <a:ext cx="4826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0471" y="6175375"/>
            <a:ext cx="4683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os_logo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72330" y="6309320"/>
            <a:ext cx="1481949" cy="548680"/>
          </a:xfrm>
          <a:prstGeom prst="rect">
            <a:avLst/>
          </a:prstGeom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48" y="6215082"/>
            <a:ext cx="433388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19D3E-30FD-46CF-93DD-F17CC8351E39}" type="datetimeFigureOut">
              <a:rPr lang="en-US" smtClean="0"/>
              <a:pPr/>
              <a:t>9/14/2011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8E16-5101-4B77-880A-CDC3046A0C6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netmar.nersc.no/sites/netmar.nersc.no/files/OCA_Markup_Concept_Collection_0.xml" TargetMode="External"/><Relationship Id="rId2" Type="http://schemas.openxmlformats.org/officeDocument/2006/relationships/hyperlink" Target="http://netmar.nersc.no/sites/netmar.nersc.no/files/ICAN_Global_Ontology_Concept_Collection_0.x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etmar.nersc.no/sites/netmar.nersc.no/files/ICAN_OCA_Concept_Scheme_0.xml" TargetMode="External"/><Relationship Id="rId2" Type="http://schemas.openxmlformats.org/officeDocument/2006/relationships/hyperlink" Target="http://netmar.nersc.no/sites/netmar.nersc.no/files/ICAN_Global_Ontology_Concept_Scheme_0.x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ebservices.bgs.ac.uk/data/services/vocabulary/1.0/vocabularies/DIC_BUILDING_DAMAGE/terms/3" TargetMode="External"/><Relationship Id="rId2" Type="http://schemas.openxmlformats.org/officeDocument/2006/relationships/hyperlink" Target="http://mmisw.org/orr/#http://mmisw.org/ont/ican/thesaurus/Habitat_Alteratio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etmar.nersc.no/sites/netmar.nersc.no/files/ICAN_Semantic_Resource_0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Demonstration of adding content to an ICAN Semantic Resource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643314"/>
            <a:ext cx="7929618" cy="1924048"/>
          </a:xfrm>
        </p:spPr>
        <p:txBody>
          <a:bodyPr/>
          <a:lstStyle/>
          <a:p>
            <a:r>
              <a:rPr lang="en-GB" dirty="0" smtClean="0"/>
              <a:t>Roy Lowry, Adam Leadbetter, </a:t>
            </a:r>
            <a:r>
              <a:rPr lang="en-GB" dirty="0" err="1" smtClean="0"/>
              <a:t>Olly</a:t>
            </a:r>
            <a:r>
              <a:rPr lang="en-GB" dirty="0" smtClean="0"/>
              <a:t> Clements (NETMAR - BODC)</a:t>
            </a:r>
          </a:p>
          <a:p>
            <a:r>
              <a:rPr lang="en-GB" dirty="0" smtClean="0"/>
              <a:t>Tanya Haddad (ICAN - OCA)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OCA coastal ontology markup terms were mapped one by one to the 9 leaf nodes of the ICAN Global Coastal Erosion Ontology (Excel copy/paste)</a:t>
            </a:r>
          </a:p>
          <a:p>
            <a:r>
              <a:rPr lang="en-GB" dirty="0" smtClean="0"/>
              <a:t>ICAN Global Ontology (markup + discovery) was uploaded as a concept collection (A01) into NVS </a:t>
            </a:r>
          </a:p>
          <a:p>
            <a:r>
              <a:rPr lang="en-GB" dirty="0" smtClean="0"/>
              <a:t>Mappings between ICAN and OCA were uploaded into NVS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Getting to this stage only took 1.5 days, most of which was the derivation of the 164 mappings</a:t>
            </a:r>
          </a:p>
          <a:p>
            <a:r>
              <a:rPr lang="en-GB" dirty="0" smtClean="0"/>
              <a:t>The NVS is now able to serve the following quite useful SKOS documents</a:t>
            </a:r>
          </a:p>
          <a:p>
            <a:pPr lvl="1"/>
            <a:r>
              <a:rPr lang="en-US" dirty="0" smtClean="0">
                <a:hlinkClick r:id="rId2"/>
              </a:rPr>
              <a:t>ICAN Coastal Erosion Global Thesaurus </a:t>
            </a:r>
            <a:r>
              <a:rPr lang="en-US" dirty="0" smtClean="0"/>
              <a:t>as a concept collection can power a smart discovery interface</a:t>
            </a:r>
          </a:p>
          <a:p>
            <a:pPr lvl="1"/>
            <a:r>
              <a:rPr lang="en-US" dirty="0" smtClean="0">
                <a:hlinkClick r:id="rId3"/>
              </a:rPr>
              <a:t>OCA  Coastal Erosion Thesaurus markup terms </a:t>
            </a:r>
            <a:r>
              <a:rPr lang="en-US" dirty="0" smtClean="0"/>
              <a:t>can power a metadata or data </a:t>
            </a:r>
            <a:r>
              <a:rPr lang="en-US" dirty="0" err="1" smtClean="0"/>
              <a:t>labelling</a:t>
            </a:r>
            <a:r>
              <a:rPr lang="en-US" dirty="0" smtClean="0"/>
              <a:t> tool at OCA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However, we could do with a little more</a:t>
            </a:r>
          </a:p>
          <a:p>
            <a:pPr lvl="1"/>
            <a:r>
              <a:rPr lang="en-GB" dirty="0" smtClean="0"/>
              <a:t>The A01 collection has no entry points (SKOS top concepts)</a:t>
            </a:r>
          </a:p>
          <a:p>
            <a:pPr lvl="1"/>
            <a:r>
              <a:rPr lang="en-GB" dirty="0" smtClean="0"/>
              <a:t>It also cannot power an ontology browser without multiple server calls (sedated slug syndrome)</a:t>
            </a:r>
          </a:p>
          <a:p>
            <a:r>
              <a:rPr lang="en-GB" dirty="0" smtClean="0"/>
              <a:t>So, I converted A01 to the </a:t>
            </a:r>
            <a:r>
              <a:rPr lang="en-GB" dirty="0" smtClean="0">
                <a:hlinkClick r:id="rId2"/>
              </a:rPr>
              <a:t>ICANDIS concept scheme</a:t>
            </a:r>
            <a:endParaRPr lang="en-GB" dirty="0" smtClean="0"/>
          </a:p>
          <a:p>
            <a:r>
              <a:rPr lang="en-GB" dirty="0" smtClean="0"/>
              <a:t>I also converted the entire Global Ontology plus OCA ontology into the </a:t>
            </a:r>
            <a:r>
              <a:rPr lang="en-GB" dirty="0" smtClean="0">
                <a:hlinkClick r:id="rId3"/>
              </a:rPr>
              <a:t>ICANCOERO concept scheme</a:t>
            </a:r>
            <a:endParaRPr lang="en-GB" dirty="0" smtClean="0"/>
          </a:p>
          <a:p>
            <a:r>
              <a:rPr lang="en-GB" dirty="0" smtClean="0"/>
              <a:t>The conversion required my typing in 5 lines of SQL, which took about 10 minutes.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may regard this build as the work of Mr W Heath Robinson</a:t>
            </a:r>
          </a:p>
          <a:p>
            <a:r>
              <a:rPr lang="en-GB" dirty="0" smtClean="0"/>
              <a:t>However, it works and could form the basis for ICAN extension over the next 12 months</a:t>
            </a:r>
          </a:p>
          <a:p>
            <a:r>
              <a:rPr lang="en-GB" dirty="0" smtClean="0"/>
              <a:t>An Excel template would be provided by BODC to be populated by the ICAN content provider then loaded into the NVS by BODC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like to work like this, but some others will not (I’ve met them)</a:t>
            </a:r>
          </a:p>
          <a:p>
            <a:r>
              <a:rPr lang="en-GB" dirty="0" smtClean="0"/>
              <a:t>So, we need alternatives</a:t>
            </a:r>
          </a:p>
          <a:p>
            <a:pPr lvl="1"/>
            <a:r>
              <a:rPr lang="en-GB" dirty="0" smtClean="0"/>
              <a:t>BODC already has a Web Form vocabulary editor that allows secure external update of concept collections but not mappings or schemes</a:t>
            </a:r>
          </a:p>
          <a:p>
            <a:pPr lvl="1"/>
            <a:r>
              <a:rPr lang="en-GB" dirty="0" smtClean="0"/>
              <a:t>Plan is to provide this with mapping support as part of NETMAR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also those who prefer other resources than the NVS such as MMI ORR or </a:t>
            </a:r>
            <a:r>
              <a:rPr lang="en-GB" dirty="0" err="1" smtClean="0"/>
              <a:t>tother</a:t>
            </a:r>
            <a:r>
              <a:rPr lang="en-GB" dirty="0" smtClean="0"/>
              <a:t> vocabulary servers</a:t>
            </a:r>
          </a:p>
          <a:p>
            <a:r>
              <a:rPr lang="en-GB" dirty="0" smtClean="0"/>
              <a:t>Providing these resources address concepts using URLs, they can be linked to concepts inside the NVS and then be served by the NVS</a:t>
            </a:r>
          </a:p>
          <a:p>
            <a:r>
              <a:rPr lang="en-GB" dirty="0" smtClean="0"/>
              <a:t>However, this comes at a price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4300" dirty="0" smtClean="0"/>
              <a:t>The client will receive a SKOS document from the NVS with a concept element like:</a:t>
            </a:r>
          </a:p>
          <a:p>
            <a:endParaRPr lang="en-GB" dirty="0" smtClean="0"/>
          </a:p>
          <a:p>
            <a:pPr>
              <a:buNone/>
            </a:pPr>
            <a:r>
              <a:rPr lang="en-GB" sz="3700" dirty="0" smtClean="0"/>
              <a:t>&lt;/</a:t>
            </a:r>
            <a:r>
              <a:rPr lang="en-GB" sz="3700" dirty="0" err="1" smtClean="0"/>
              <a:t>skos:Concept</a:t>
            </a:r>
            <a:r>
              <a:rPr lang="en-GB" sz="3700" dirty="0" smtClean="0"/>
              <a:t>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skos:Concept</a:t>
            </a:r>
            <a:r>
              <a:rPr lang="en-GB" sz="3700" dirty="0" smtClean="0"/>
              <a:t> </a:t>
            </a:r>
            <a:r>
              <a:rPr lang="en-GB" sz="3700" dirty="0" err="1" smtClean="0"/>
              <a:t>rdf:about</a:t>
            </a:r>
            <a:r>
              <a:rPr lang="en-GB" sz="3700" dirty="0" smtClean="0"/>
              <a:t>="http://vocab.nerc.ac.uk/collection/A01/current/Habitat_Alteration"&gt;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dc:identifier</a:t>
            </a:r>
            <a:r>
              <a:rPr lang="en-GB" sz="3700" dirty="0" smtClean="0"/>
              <a:t>&gt;SDN:A01:1:Habitat_Alteration&lt;/</a:t>
            </a:r>
            <a:r>
              <a:rPr lang="en-GB" sz="3700" dirty="0" err="1" smtClean="0"/>
              <a:t>dc:identifier</a:t>
            </a:r>
            <a:r>
              <a:rPr lang="en-GB" sz="3700" dirty="0" smtClean="0"/>
              <a:t>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skos:prefLabel</a:t>
            </a:r>
            <a:r>
              <a:rPr lang="en-GB" sz="3700" dirty="0" smtClean="0"/>
              <a:t>&gt;Habitat Alteration&lt;/</a:t>
            </a:r>
            <a:r>
              <a:rPr lang="en-GB" sz="3700" dirty="0" err="1" smtClean="0"/>
              <a:t>skos:prefLabel</a:t>
            </a:r>
            <a:r>
              <a:rPr lang="en-GB" sz="3700" dirty="0" smtClean="0"/>
              <a:t>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skos:altLabel</a:t>
            </a:r>
            <a:r>
              <a:rPr lang="en-GB" sz="3700" dirty="0" smtClean="0"/>
              <a:t>/&gt;</a:t>
            </a:r>
          </a:p>
          <a:p>
            <a:pPr>
              <a:buNone/>
            </a:pPr>
            <a:r>
              <a:rPr lang="en-US" sz="3700" dirty="0" smtClean="0"/>
              <a:t>&lt;</a:t>
            </a:r>
            <a:r>
              <a:rPr lang="en-US" sz="3700" dirty="0" err="1" smtClean="0"/>
              <a:t>skos:prefLabel</a:t>
            </a:r>
            <a:r>
              <a:rPr lang="en-US" sz="3700" dirty="0" smtClean="0"/>
              <a:t>&gt;Processes, activities and events that change the nature of the environment provided for living organisms.&lt;/</a:t>
            </a:r>
            <a:r>
              <a:rPr lang="en-US" sz="3700" dirty="0" err="1" smtClean="0"/>
              <a:t>skos:prefLabel</a:t>
            </a:r>
            <a:r>
              <a:rPr lang="en-US" sz="3700" dirty="0" smtClean="0"/>
              <a:t>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skos:comment</a:t>
            </a:r>
            <a:r>
              <a:rPr lang="en-GB" sz="3700" dirty="0" smtClean="0"/>
              <a:t>&gt;accepted&lt;/</a:t>
            </a:r>
            <a:r>
              <a:rPr lang="en-GB" sz="3700" dirty="0" err="1" smtClean="0"/>
              <a:t>skos:comment</a:t>
            </a:r>
            <a:r>
              <a:rPr lang="en-GB" sz="3700" dirty="0" smtClean="0"/>
              <a:t>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dc:date</a:t>
            </a:r>
            <a:r>
              <a:rPr lang="en-GB" sz="3700" dirty="0" smtClean="0"/>
              <a:t>&gt;2011-08-15 11:25:11.0&lt;/</a:t>
            </a:r>
            <a:r>
              <a:rPr lang="en-GB" sz="3700" dirty="0" err="1" smtClean="0"/>
              <a:t>dc:date</a:t>
            </a:r>
            <a:r>
              <a:rPr lang="en-GB" sz="3700" dirty="0" smtClean="0"/>
              <a:t>&gt;</a:t>
            </a:r>
          </a:p>
          <a:p>
            <a:pPr>
              <a:buNone/>
            </a:pPr>
            <a:r>
              <a:rPr lang="en-US" sz="3700" b="1" dirty="0" smtClean="0"/>
              <a:t>-- Mapping to concept in MMI ORR</a:t>
            </a:r>
          </a:p>
          <a:p>
            <a:pPr>
              <a:buNone/>
            </a:pPr>
            <a:r>
              <a:rPr lang="en-US" sz="3700" dirty="0" smtClean="0"/>
              <a:t>&lt;</a:t>
            </a:r>
            <a:r>
              <a:rPr lang="en-US" sz="3700" dirty="0" err="1" smtClean="0"/>
              <a:t>skos:exactMatch</a:t>
            </a:r>
            <a:r>
              <a:rPr lang="en-US" sz="3700" dirty="0" smtClean="0"/>
              <a:t> </a:t>
            </a:r>
            <a:r>
              <a:rPr lang="en-US" sz="3700" dirty="0" err="1" smtClean="0"/>
              <a:t>rdf:resource</a:t>
            </a:r>
            <a:r>
              <a:rPr lang="en-US" sz="3700" dirty="0" smtClean="0"/>
              <a:t>="</a:t>
            </a:r>
            <a:r>
              <a:rPr lang="en-US" sz="3700" dirty="0" smtClean="0">
                <a:hlinkClick r:id="rId2"/>
              </a:rPr>
              <a:t>http://mmisw.org/orr/#http://mmisw.org/ont/ican/thesaurus/Habitat_Alteration</a:t>
            </a:r>
            <a:r>
              <a:rPr lang="en-US" sz="3700" dirty="0" smtClean="0"/>
              <a:t>"/&gt;</a:t>
            </a:r>
          </a:p>
          <a:p>
            <a:pPr>
              <a:buNone/>
            </a:pPr>
            <a:r>
              <a:rPr lang="en-US" sz="3700" b="1" dirty="0" smtClean="0"/>
              <a:t>-- Mappings within the NERC Vocabulary Server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skos:narrowMatch</a:t>
            </a:r>
            <a:r>
              <a:rPr lang="en-GB" sz="3700" dirty="0" smtClean="0"/>
              <a:t> </a:t>
            </a:r>
            <a:r>
              <a:rPr lang="en-GB" sz="3700" dirty="0" err="1" smtClean="0"/>
              <a:t>rdf:resource</a:t>
            </a:r>
            <a:r>
              <a:rPr lang="en-GB" sz="3700" dirty="0" smtClean="0"/>
              <a:t>="http://vocab.nerc.ac.uk/collection/A02/current/OilSpill"/&gt;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skos:narrowMatch</a:t>
            </a:r>
            <a:r>
              <a:rPr lang="en-GB" sz="3700" dirty="0" smtClean="0"/>
              <a:t> </a:t>
            </a:r>
            <a:r>
              <a:rPr lang="en-GB" sz="3700" dirty="0" err="1" smtClean="0"/>
              <a:t>rdf:resource</a:t>
            </a:r>
            <a:r>
              <a:rPr lang="en-GB" sz="3700" dirty="0" smtClean="0"/>
              <a:t>="http://vocab.nerc.ac.uk/collection/A02/current/DuneRestoration"/&gt;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skos:narrowMatch</a:t>
            </a:r>
            <a:r>
              <a:rPr lang="en-GB" sz="3700" dirty="0" smtClean="0"/>
              <a:t> </a:t>
            </a:r>
            <a:r>
              <a:rPr lang="en-GB" sz="3700" dirty="0" err="1" smtClean="0"/>
              <a:t>rdf:resource</a:t>
            </a:r>
            <a:r>
              <a:rPr lang="en-GB" sz="3700" dirty="0" smtClean="0"/>
              <a:t>="http://vocab.nerc.ac.uk/collection/A02/current/DuneGrading"/&gt;</a:t>
            </a:r>
          </a:p>
          <a:p>
            <a:pPr>
              <a:buNone/>
            </a:pPr>
            <a:r>
              <a:rPr lang="en-US" sz="3700" b="1" dirty="0" smtClean="0"/>
              <a:t>-- Mapping to the British Geological Survey Vocabulary Server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skos:narrowMatch</a:t>
            </a:r>
            <a:r>
              <a:rPr lang="en-GB" sz="3700" dirty="0" smtClean="0"/>
              <a:t> </a:t>
            </a:r>
            <a:r>
              <a:rPr lang="en-GB" sz="3700" dirty="0" err="1" smtClean="0"/>
              <a:t>rdf:resource</a:t>
            </a:r>
            <a:r>
              <a:rPr lang="en-GB" sz="3700" dirty="0" smtClean="0"/>
              <a:t>="</a:t>
            </a:r>
            <a:r>
              <a:rPr lang="en-GB" sz="3700" dirty="0" smtClean="0">
                <a:hlinkClick r:id="rId3"/>
              </a:rPr>
              <a:t>http://webservices.bgs.ac.uk/data/services/vocabulary/1.0/vocabularies/DIC_BUILDING_DAMAGE/terms/3</a:t>
            </a:r>
            <a:r>
              <a:rPr lang="en-GB" sz="3700" dirty="0" smtClean="0"/>
              <a:t>"/&gt;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skos:broadMatch</a:t>
            </a:r>
            <a:r>
              <a:rPr lang="en-GB" sz="3700" dirty="0" smtClean="0"/>
              <a:t> </a:t>
            </a:r>
            <a:r>
              <a:rPr lang="en-GB" sz="3700" dirty="0" err="1" smtClean="0"/>
              <a:t>rdf:resource</a:t>
            </a:r>
            <a:r>
              <a:rPr lang="en-GB" sz="3700" dirty="0" smtClean="0"/>
              <a:t>="http://vocab.nerc.ac.uk/collection/A01/current/Effects_of_Coastal_Change"/&gt;</a:t>
            </a:r>
          </a:p>
          <a:p>
            <a:pPr>
              <a:buNone/>
            </a:pPr>
            <a:r>
              <a:rPr lang="en-GB" sz="3700" dirty="0" smtClean="0"/>
              <a:t>&lt;</a:t>
            </a:r>
            <a:r>
              <a:rPr lang="en-GB" sz="3700" dirty="0" err="1" smtClean="0"/>
              <a:t>skos:broadTransitive</a:t>
            </a:r>
            <a:r>
              <a:rPr lang="en-GB" sz="3700" dirty="0" smtClean="0"/>
              <a:t> </a:t>
            </a:r>
            <a:r>
              <a:rPr lang="en-GB" sz="3700" dirty="0" err="1" smtClean="0"/>
              <a:t>rdf:resource</a:t>
            </a:r>
            <a:r>
              <a:rPr lang="en-GB" sz="3700" dirty="0" smtClean="0"/>
              <a:t>="http://vocab.nerc.ac.uk/collection/A01/current/Effects_of_Coastal_Change"/&gt;</a:t>
            </a:r>
          </a:p>
          <a:p>
            <a:pPr>
              <a:buNone/>
            </a:pPr>
            <a:r>
              <a:rPr lang="en-GB" sz="3700" dirty="0" smtClean="0"/>
              <a:t>&lt;/</a:t>
            </a:r>
            <a:r>
              <a:rPr lang="en-GB" sz="3700" dirty="0" err="1" smtClean="0"/>
              <a:t>skos:Concept</a:t>
            </a:r>
            <a:r>
              <a:rPr lang="en-GB" dirty="0" smtClean="0"/>
              <a:t>&gt;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BGS URL returns XML but different XML to the NVS</a:t>
            </a:r>
          </a:p>
          <a:p>
            <a:r>
              <a:rPr lang="en-GB" dirty="0" smtClean="0"/>
              <a:t>The MMI URL opens up the MMI ORR interface</a:t>
            </a:r>
          </a:p>
          <a:p>
            <a:r>
              <a:rPr lang="en-GB" dirty="0" smtClean="0"/>
              <a:t>Consequently, the client needs to be able to parse every XML dialect served up by the components of the extended ontology</a:t>
            </a:r>
          </a:p>
          <a:p>
            <a:r>
              <a:rPr lang="en-GB" dirty="0" smtClean="0"/>
              <a:t>The situation cries out for standardisation</a:t>
            </a:r>
          </a:p>
          <a:p>
            <a:r>
              <a:rPr lang="en-GB" dirty="0" smtClean="0"/>
              <a:t>W3C set up an incubator group to look at this, but no reports of progress </a:t>
            </a:r>
            <a:r>
              <a:rPr lang="en-GB" smtClean="0"/>
              <a:t>to date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Semantic Resource?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semantic resource for federated smart discovery requires the following components</a:t>
            </a:r>
          </a:p>
          <a:p>
            <a:pPr lvl="1"/>
            <a:r>
              <a:rPr lang="en-GB" dirty="0" smtClean="0"/>
              <a:t>Markup terms for component datasets (local vocabularies)</a:t>
            </a:r>
          </a:p>
          <a:p>
            <a:pPr lvl="1"/>
            <a:r>
              <a:rPr lang="en-GB" dirty="0" smtClean="0"/>
              <a:t>Terms that populate a global semantic discovery hierarchy (global thesaurus)</a:t>
            </a:r>
          </a:p>
          <a:p>
            <a:pPr lvl="1"/>
            <a:r>
              <a:rPr lang="en-GB" dirty="0" smtClean="0"/>
              <a:t>Semantic mappings between the local vocabularies and the global thesaurus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Semantic Resource?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If a semantic resource is to be of use to a computer system, it needs to be encoded in a so that semantically aware software can understand it, but most humans can’t</a:t>
            </a:r>
          </a:p>
          <a:p>
            <a:r>
              <a:rPr lang="en-GB" dirty="0" smtClean="0"/>
              <a:t>These encodings are called Knowledge Organisation Systems</a:t>
            </a:r>
          </a:p>
          <a:p>
            <a:r>
              <a:rPr lang="en-GB" dirty="0" smtClean="0"/>
              <a:t>This presentation describes how go from human understandable information to an encoding in Simple Knowledge Organisation System using the NETMAR-developed V2 of the NERC Vocabulary Server  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Simple Knowledge Organisation System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Simple Knowledge Organisation System (SKOS)</a:t>
            </a:r>
          </a:p>
          <a:p>
            <a:pPr lvl="1"/>
            <a:r>
              <a:rPr lang="en-GB" dirty="0" smtClean="0"/>
              <a:t>Lightweight W3C standard for knowledge organisation</a:t>
            </a:r>
          </a:p>
          <a:p>
            <a:pPr lvl="1"/>
            <a:r>
              <a:rPr lang="en-GB" dirty="0" smtClean="0"/>
              <a:t>Fundamental SKOS element is the ‘concept’</a:t>
            </a:r>
          </a:p>
          <a:p>
            <a:pPr lvl="2"/>
            <a:r>
              <a:rPr lang="en-GB" dirty="0" smtClean="0"/>
              <a:t>Simply a term in a local vocabulary or discovery keyword hierarchy</a:t>
            </a:r>
          </a:p>
          <a:p>
            <a:pPr lvl="1"/>
            <a:r>
              <a:rPr lang="en-GB" dirty="0" smtClean="0"/>
              <a:t>Concepts may be organised into collections</a:t>
            </a:r>
          </a:p>
          <a:p>
            <a:pPr lvl="2"/>
            <a:r>
              <a:rPr lang="en-GB" dirty="0" smtClean="0"/>
              <a:t>Groups of concepts that have something in common – such as being valid labels for Oregon Coastal Atlas datasets</a:t>
            </a:r>
          </a:p>
          <a:p>
            <a:pPr lvl="1"/>
            <a:r>
              <a:rPr lang="en-GB" dirty="0" smtClean="0"/>
              <a:t>Concepts may also be organised into schemes</a:t>
            </a:r>
          </a:p>
          <a:p>
            <a:pPr lvl="2"/>
            <a:r>
              <a:rPr lang="en-GB" dirty="0" smtClean="0"/>
              <a:t>Semantically related groups of concepts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For the first prototype ICAN prepared a Global Ontology comprising 12 OWL classes</a:t>
            </a:r>
          </a:p>
          <a:p>
            <a:r>
              <a:rPr lang="en-GB" dirty="0" smtClean="0"/>
              <a:t>Connecting a new local vocabulary to this required the following steps</a:t>
            </a:r>
          </a:p>
          <a:p>
            <a:pPr lvl="1"/>
            <a:r>
              <a:rPr lang="en-GB" dirty="0" smtClean="0"/>
              <a:t>Conversion of the local vocabulary to OWL using tools like Protégé or </a:t>
            </a:r>
            <a:r>
              <a:rPr lang="en-GB" dirty="0" err="1" smtClean="0"/>
              <a:t>TopBraid</a:t>
            </a:r>
            <a:r>
              <a:rPr lang="en-GB" dirty="0" smtClean="0"/>
              <a:t> Composer</a:t>
            </a:r>
          </a:p>
          <a:p>
            <a:pPr lvl="1"/>
            <a:r>
              <a:rPr lang="en-GB" dirty="0" smtClean="0"/>
              <a:t>Upload into the MMI Ontology Registry and Repository</a:t>
            </a:r>
          </a:p>
          <a:p>
            <a:pPr lvl="1"/>
            <a:r>
              <a:rPr lang="en-GB" dirty="0" smtClean="0"/>
              <a:t>Mapping ontology classes using the MMI VINE tool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Not many people have connected to the semantic resource</a:t>
            </a:r>
          </a:p>
          <a:p>
            <a:r>
              <a:rPr lang="en-GB" sz="3600" dirty="0" smtClean="0"/>
              <a:t>One possible reason is that OWL and its associated tooling is heavy engineering for what is a thesaurus rather than an ontology</a:t>
            </a:r>
          </a:p>
          <a:p>
            <a:r>
              <a:rPr lang="en-GB" sz="3600" dirty="0" smtClean="0"/>
              <a:t>So, I thought I’d try a simpler approach….</a:t>
            </a:r>
            <a:endParaRPr lang="en-GB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 Global Ontology comprises</a:t>
            </a:r>
          </a:p>
          <a:p>
            <a:pPr lvl="1"/>
            <a:r>
              <a:rPr lang="en-GB" sz="3200" dirty="0" smtClean="0"/>
              <a:t>Three top concepts</a:t>
            </a:r>
          </a:p>
          <a:p>
            <a:pPr lvl="1"/>
            <a:r>
              <a:rPr lang="en-GB" sz="3200" dirty="0" smtClean="0"/>
              <a:t>Each of these maps the three narrower concepts leaf nodes)</a:t>
            </a:r>
          </a:p>
          <a:p>
            <a:r>
              <a:rPr lang="en-GB" sz="3600" dirty="0" smtClean="0"/>
              <a:t>How can we link this to something like the Oregon Coastal Atlas (OCA) Erosion Ontology?</a:t>
            </a:r>
            <a:endParaRPr lang="en-GB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OCA Erosion </a:t>
            </a:r>
            <a:r>
              <a:rPr lang="en-GB" dirty="0"/>
              <a:t>O</a:t>
            </a:r>
            <a:r>
              <a:rPr lang="en-GB" dirty="0" smtClean="0"/>
              <a:t>ntology contains both dataset markup terms like ‘Bathymetric grid’ overlain by a hierarchy of broader discovery terms like ‘Goal19’</a:t>
            </a:r>
          </a:p>
          <a:p>
            <a:r>
              <a:rPr lang="en-GB" dirty="0" smtClean="0"/>
              <a:t>First job was to tease out the markup terms</a:t>
            </a:r>
          </a:p>
          <a:p>
            <a:r>
              <a:rPr lang="en-GB" dirty="0" smtClean="0"/>
              <a:t>Assumed (oversimplification!) that these were the leaf nodes in the ontology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ICAN Semantic Resource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OCA coastal erosion ontology opened in MMI ORR followed by copy/paste into Excel</a:t>
            </a:r>
          </a:p>
          <a:p>
            <a:r>
              <a:rPr lang="en-GB" dirty="0" smtClean="0"/>
              <a:t>Result split by cut/paste into two </a:t>
            </a:r>
            <a:r>
              <a:rPr lang="en-GB" dirty="0" smtClean="0">
                <a:hlinkClick r:id="rId2"/>
              </a:rPr>
              <a:t>Excel worksheets</a:t>
            </a:r>
            <a:endParaRPr lang="en-GB" dirty="0" smtClean="0"/>
          </a:p>
          <a:p>
            <a:pPr lvl="1"/>
            <a:r>
              <a:rPr lang="en-GB" dirty="0" smtClean="0"/>
              <a:t>Markup terms (leaf nodes)</a:t>
            </a:r>
          </a:p>
          <a:p>
            <a:pPr lvl="1"/>
            <a:r>
              <a:rPr lang="en-GB" dirty="0" smtClean="0"/>
              <a:t>Discovery terms (everything else)</a:t>
            </a:r>
          </a:p>
          <a:p>
            <a:r>
              <a:rPr lang="en-GB" dirty="0" smtClean="0"/>
              <a:t>Loaded as two concept collections (A02, A03) into the NERC Vocabulary Server back office database </a:t>
            </a:r>
          </a:p>
          <a:p>
            <a:r>
              <a:rPr lang="en-GB" dirty="0" smtClean="0"/>
              <a:t>Mappings between them were then uploaded from the subclass relationships in the MMI document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1087</Words>
  <Application>Microsoft Office PowerPoint</Application>
  <PresentationFormat>On-screen Show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Demonstration of adding content to an ICAN Semantic Resource </vt:lpstr>
      <vt:lpstr>What is a Semantic Resource?</vt:lpstr>
      <vt:lpstr>What is a Semantic Resource?</vt:lpstr>
      <vt:lpstr>Simple Knowledge Organisation System</vt:lpstr>
      <vt:lpstr>The ICAN Semantic Resource</vt:lpstr>
      <vt:lpstr>The ICAN Semantic Resource</vt:lpstr>
      <vt:lpstr>ICAN Semantic Resource</vt:lpstr>
      <vt:lpstr>ICAN Semantic Resource</vt:lpstr>
      <vt:lpstr>ICAN Semantic Resource</vt:lpstr>
      <vt:lpstr>ICAN Semantic Resource</vt:lpstr>
      <vt:lpstr>ICAN Semantic Resource</vt:lpstr>
      <vt:lpstr>ICAN Semantic Resource</vt:lpstr>
      <vt:lpstr>ICAN Semantic Resource</vt:lpstr>
      <vt:lpstr>ICAN Semantic Resource</vt:lpstr>
      <vt:lpstr>ICAN Semantic Resource</vt:lpstr>
      <vt:lpstr>ICAN Semantic Resource</vt:lpstr>
      <vt:lpstr>ICAN Semantic Resource</vt:lpstr>
    </vt:vector>
  </TitlesOfParts>
  <Company>NERC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 Lowry</dc:creator>
  <cp:lastModifiedBy>Roy Lowry</cp:lastModifiedBy>
  <cp:revision>40</cp:revision>
  <dcterms:created xsi:type="dcterms:W3CDTF">2011-08-22T12:23:45Z</dcterms:created>
  <dcterms:modified xsi:type="dcterms:W3CDTF">2011-09-14T16:29:01Z</dcterms:modified>
</cp:coreProperties>
</file>